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008000"/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08897-BBDC-4609-8463-3344F2ACC866}" type="datetimeFigureOut">
              <a:rPr kumimoji="1" lang="ja-JP" altLang="en-US" smtClean="0"/>
              <a:pPr/>
              <a:t>2017/9/22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DF67F-96BD-436A-B6A0-3E599A3FBF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20170920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4C63F-4673-4B6D-B94C-570C354B59B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484784"/>
            <a:ext cx="265557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0917" y="4517092"/>
            <a:ext cx="1903571" cy="208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コンテンツ プレースホルダ 4"/>
          <p:cNvSpPr>
            <a:spLocks noGrp="1"/>
          </p:cNvSpPr>
          <p:nvPr>
            <p:ph sz="half" idx="4294967295"/>
          </p:nvPr>
        </p:nvSpPr>
        <p:spPr>
          <a:xfrm>
            <a:off x="251520" y="1412776"/>
            <a:ext cx="4464496" cy="4896544"/>
          </a:xfrm>
          <a:ln>
            <a:solidFill>
              <a:schemeClr val="bg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buNone/>
            </a:pPr>
            <a:endParaRPr lang="en-US" altLang="ja-JP" sz="1000" b="1" u="sng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r>
              <a:rPr lang="en-US" altLang="ja-JP" sz="1400" b="1" u="sng" dirty="0">
                <a:latin typeface="Arial" pitchFamily="34" charset="0"/>
                <a:ea typeface="ＭＳ Ｐ明朝" pitchFamily="18" charset="-128"/>
              </a:rPr>
              <a:t>Sample Preparation</a:t>
            </a:r>
          </a:p>
          <a:p>
            <a:pPr>
              <a:spcAft>
                <a:spcPts val="600"/>
              </a:spcAft>
              <a:buNone/>
            </a:pPr>
            <a:r>
              <a:rPr lang="ja-JP" altLang="en-US" sz="1000" dirty="0">
                <a:latin typeface="ＭＳ Ｐ明朝" pitchFamily="18" charset="-128"/>
                <a:ea typeface="ＭＳ Ｐ明朝" pitchFamily="18" charset="-128"/>
              </a:rPr>
              <a:t>（予め固定液を含む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Mini Parasep® SF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の場合、</a:t>
            </a:r>
            <a:r>
              <a:rPr lang="en-US" altLang="ja-JP" sz="1000" b="1" dirty="0">
                <a:latin typeface="Arial" pitchFamily="34" charset="0"/>
                <a:ea typeface="ＭＳ Ｐ明朝" pitchFamily="18" charset="-128"/>
              </a:rPr>
              <a:t>1D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からスタート。）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 lvl="0">
              <a:buNone/>
            </a:pPr>
            <a:r>
              <a:rPr lang="ja-JP" altLang="en-US" sz="1000" b="1" dirty="0">
                <a:latin typeface="Arial" pitchFamily="34" charset="0"/>
                <a:ea typeface="ＭＳ Ｐ明朝" pitchFamily="18" charset="-128"/>
              </a:rPr>
              <a:t>■</a:t>
            </a:r>
            <a:r>
              <a:rPr lang="en-US" altLang="ja-JP" sz="1000" b="1" dirty="0">
                <a:latin typeface="Arial" pitchFamily="34" charset="0"/>
                <a:ea typeface="ＭＳ Ｐ明朝" pitchFamily="18" charset="-128"/>
              </a:rPr>
              <a:t>Flesh samples</a:t>
            </a:r>
            <a:r>
              <a:rPr lang="ja-JP" altLang="en-US" sz="1000" b="1" dirty="0">
                <a:latin typeface="Arial" pitchFamily="34" charset="0"/>
                <a:ea typeface="ＭＳ Ｐ明朝" pitchFamily="18" charset="-128"/>
              </a:rPr>
              <a:t>■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r>
              <a:rPr lang="en-US" altLang="ja-JP" sz="1200" b="1" dirty="0">
                <a:latin typeface="Arial" pitchFamily="34" charset="0"/>
                <a:ea typeface="ＭＳ Ｐ明朝" pitchFamily="18" charset="-128"/>
              </a:rPr>
              <a:t>  1A</a:t>
            </a:r>
            <a:r>
              <a:rPr lang="en-US" altLang="ja-JP" sz="1200" dirty="0">
                <a:latin typeface="Arial" pitchFamily="34" charset="0"/>
                <a:ea typeface="ＭＳ Ｐ明朝" pitchFamily="18" charset="-128"/>
              </a:rPr>
              <a:t>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 蓋を回して外す。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r>
              <a:rPr lang="en-US" altLang="ja-JP" sz="1200" b="1" dirty="0">
                <a:latin typeface="Arial" pitchFamily="34" charset="0"/>
                <a:ea typeface="ＭＳ Ｐ明朝" pitchFamily="18" charset="-128"/>
              </a:rPr>
              <a:t>  1B</a:t>
            </a:r>
            <a:r>
              <a:rPr lang="en-US" altLang="ja-JP" sz="1200" dirty="0">
                <a:latin typeface="Arial" pitchFamily="34" charset="0"/>
                <a:ea typeface="ＭＳ Ｐ明朝" pitchFamily="18" charset="-128"/>
              </a:rPr>
              <a:t>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 固定液 </a:t>
            </a:r>
            <a:r>
              <a:rPr lang="en-US" altLang="ja-JP" sz="1000" dirty="0">
                <a:solidFill>
                  <a:srgbClr val="FF0000"/>
                </a:solidFill>
                <a:latin typeface="Arial" pitchFamily="34" charset="0"/>
                <a:ea typeface="ＭＳ Ｐ明朝" pitchFamily="18" charset="-128"/>
              </a:rPr>
              <a:t>3.3 mL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を加える。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r>
              <a:rPr lang="en-US" altLang="ja-JP" sz="1200" b="1" dirty="0">
                <a:latin typeface="Arial" pitchFamily="34" charset="0"/>
                <a:ea typeface="ＭＳ Ｐ明朝" pitchFamily="18" charset="-128"/>
              </a:rPr>
              <a:t>  1C</a:t>
            </a:r>
            <a:r>
              <a:rPr lang="en-US" altLang="ja-JP" sz="1200" dirty="0">
                <a:latin typeface="Arial" pitchFamily="34" charset="0"/>
                <a:ea typeface="ＭＳ Ｐ明朝" pitchFamily="18" charset="-128"/>
              </a:rPr>
              <a:t>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 界面活性剤を 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1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滴 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(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例：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Triton X-100)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をチャンバーに加える。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 </a:t>
            </a:r>
          </a:p>
          <a:p>
            <a:pPr>
              <a:buNone/>
            </a:pPr>
            <a:r>
              <a:rPr lang="en-US" altLang="ja-JP" sz="1200" b="1" dirty="0">
                <a:latin typeface="Arial" pitchFamily="34" charset="0"/>
                <a:ea typeface="ＭＳ Ｐ明朝" pitchFamily="18" charset="-128"/>
              </a:rPr>
              <a:t>  1D</a:t>
            </a:r>
            <a:r>
              <a:rPr lang="en-US" altLang="ja-JP" sz="1200" dirty="0">
                <a:latin typeface="Arial" pitchFamily="34" charset="0"/>
                <a:ea typeface="ＭＳ Ｐ明朝" pitchFamily="18" charset="-128"/>
              </a:rPr>
              <a:t>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 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Mini </a:t>
            </a:r>
            <a:r>
              <a:rPr lang="en-US" altLang="ja-JP" sz="1000" dirty="0" err="1">
                <a:latin typeface="Arial" pitchFamily="34" charset="0"/>
                <a:ea typeface="ＭＳ Ｐ明朝" pitchFamily="18" charset="-128"/>
              </a:rPr>
              <a:t>Parasep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® filter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の先端スプーンを使い、豆粒大の糞便を採取し、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　　　　完全に混ざるまで混和する。サンプルが堅い場合、先端スプーンでほぐす。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 lvl="0">
              <a:buNone/>
              <a:defRPr/>
            </a:pPr>
            <a:endParaRPr lang="en-US" altLang="ja-JP" sz="1000" b="1" dirty="0">
              <a:latin typeface="Arial" pitchFamily="34" charset="0"/>
              <a:ea typeface="ＭＳ Ｐ明朝" pitchFamily="18" charset="-128"/>
            </a:endParaRPr>
          </a:p>
          <a:p>
            <a:pPr lvl="0">
              <a:buNone/>
              <a:defRPr/>
            </a:pPr>
            <a:r>
              <a:rPr lang="ja-JP" altLang="en-US" sz="1000" b="1" dirty="0">
                <a:latin typeface="Arial" pitchFamily="34" charset="0"/>
                <a:ea typeface="ＭＳ Ｐ明朝" pitchFamily="18" charset="-128"/>
              </a:rPr>
              <a:t>■</a:t>
            </a:r>
            <a:r>
              <a:rPr lang="en-US" altLang="ja-JP" sz="1000" b="1" dirty="0">
                <a:latin typeface="Arial" pitchFamily="34" charset="0"/>
                <a:ea typeface="ＭＳ Ｐ明朝" pitchFamily="18" charset="-128"/>
              </a:rPr>
              <a:t>Preserved samples</a:t>
            </a:r>
            <a:r>
              <a:rPr lang="ja-JP" altLang="en-US" sz="1000" b="1" dirty="0">
                <a:latin typeface="Arial" pitchFamily="34" charset="0"/>
                <a:ea typeface="ＭＳ Ｐ明朝" pitchFamily="18" charset="-128"/>
              </a:rPr>
              <a:t>■</a:t>
            </a:r>
            <a:endParaRPr lang="en-US" altLang="ja-JP" sz="1000" b="1" dirty="0">
              <a:latin typeface="Arial" pitchFamily="34" charset="0"/>
              <a:ea typeface="ＭＳ Ｐ明朝" pitchFamily="18" charset="-128"/>
            </a:endParaRPr>
          </a:p>
          <a:p>
            <a:pPr lvl="0">
              <a:buNone/>
            </a:pP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  ・サンプルを振とうまたは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vortex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で完全に混ざるまで混和する。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 lvl="0">
              <a:buNone/>
            </a:pP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  ・サンプル 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0.3 mL (=0.3 g)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を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Mini Parasep® SF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ミキシングチャンバーに移す。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 lvl="0">
              <a:buNone/>
            </a:pP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 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・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10%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ホルマリン 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3.0 mL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を加え、更に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Triton X-100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を 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2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滴を滴下する。</a:t>
            </a:r>
            <a:endParaRPr lang="en-US" altLang="ja-JP" sz="1400" b="1" u="sng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endParaRPr lang="en-US" altLang="ja-JP" sz="1000" b="1" u="sng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r>
              <a:rPr lang="en-US" altLang="ja-JP" sz="1400" b="1" u="sng" dirty="0">
                <a:latin typeface="Arial" pitchFamily="34" charset="0"/>
                <a:ea typeface="ＭＳ Ｐ明朝" pitchFamily="18" charset="-128"/>
              </a:rPr>
              <a:t>Emulsification</a:t>
            </a:r>
          </a:p>
          <a:p>
            <a:pPr>
              <a:buNone/>
            </a:pPr>
            <a:r>
              <a:rPr lang="en-US" altLang="ja-JP" sz="1000" b="1" dirty="0">
                <a:latin typeface="Arial" pitchFamily="34" charset="0"/>
                <a:ea typeface="ＭＳ Ｐ明朝" pitchFamily="18" charset="-128"/>
              </a:rPr>
              <a:t>    </a:t>
            </a:r>
            <a:r>
              <a:rPr lang="en-US" altLang="ja-JP" sz="1200" b="1" dirty="0">
                <a:latin typeface="Arial" pitchFamily="34" charset="0"/>
                <a:ea typeface="ＭＳ Ｐ明朝" pitchFamily="18" charset="-128"/>
              </a:rPr>
              <a:t>2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  フィルター遠沈管部分をミキシングチャンバーにねじり込むようにして密封し、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　　   遠沈管部分を上向きにし、乳化するまで 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vortex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または振とうする。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endParaRPr lang="en-US" altLang="ja-JP" sz="1000" b="1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r>
              <a:rPr lang="en-US" altLang="ja-JP" sz="1400" b="1" u="sng" dirty="0">
                <a:latin typeface="Arial" pitchFamily="34" charset="0"/>
                <a:ea typeface="ＭＳ Ｐ明朝" pitchFamily="18" charset="-128"/>
              </a:rPr>
              <a:t>Centrifugation</a:t>
            </a:r>
          </a:p>
          <a:p>
            <a:pPr>
              <a:buNone/>
            </a:pPr>
            <a:r>
              <a:rPr lang="ja-JP" altLang="en-US" sz="1000" b="1" dirty="0">
                <a:latin typeface="Arial" pitchFamily="34" charset="0"/>
                <a:ea typeface="ＭＳ Ｐ明朝" pitchFamily="18" charset="-128"/>
              </a:rPr>
              <a:t>    </a:t>
            </a:r>
            <a:r>
              <a:rPr lang="en-US" altLang="ja-JP" sz="1200" b="1" dirty="0">
                <a:latin typeface="Arial" pitchFamily="34" charset="0"/>
                <a:ea typeface="ＭＳ Ｐ明朝" pitchFamily="18" charset="-128"/>
              </a:rPr>
              <a:t>3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  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Mini </a:t>
            </a:r>
            <a:r>
              <a:rPr lang="en-US" altLang="ja-JP" sz="1000" dirty="0" err="1">
                <a:latin typeface="Arial" pitchFamily="34" charset="0"/>
                <a:ea typeface="ＭＳ Ｐ明朝" pitchFamily="18" charset="-128"/>
              </a:rPr>
              <a:t>Parasep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®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を反転させて、遠心分離 </a:t>
            </a:r>
            <a:r>
              <a:rPr lang="en-US" altLang="ja-JP" sz="1000" dirty="0">
                <a:solidFill>
                  <a:srgbClr val="FF0000"/>
                </a:solidFill>
                <a:latin typeface="Arial" pitchFamily="34" charset="0"/>
                <a:ea typeface="ＭＳ Ｐ明朝" pitchFamily="18" charset="-128"/>
              </a:rPr>
              <a:t>(400 x g / 2 min)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する。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      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（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15 mL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 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tube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用遠心ラックを使用）</a:t>
            </a: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  <a:p>
            <a:pPr>
              <a:buNone/>
            </a:pPr>
            <a:endParaRPr lang="en-US" altLang="ja-JP" sz="1000" dirty="0">
              <a:latin typeface="Arial" pitchFamily="34" charset="0"/>
              <a:ea typeface="ＭＳ Ｐ明朝" pitchFamily="18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76034" y="1537047"/>
            <a:ext cx="404278" cy="307777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latin typeface="Arial" pitchFamily="34" charset="0"/>
                <a:cs typeface="Arial" pitchFamily="34" charset="0"/>
              </a:rPr>
              <a:t>1A</a:t>
            </a:r>
            <a:endParaRPr kumimoji="1" lang="ja-JP" alt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16332" y="3861628"/>
            <a:ext cx="91082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Mixing chamber</a:t>
            </a:r>
            <a:endParaRPr kumimoji="1" lang="ja-JP" altLang="en-US" sz="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75138" y="4635202"/>
            <a:ext cx="681038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テキスト ボックス 17"/>
          <p:cNvSpPr txBox="1"/>
          <p:nvPr/>
        </p:nvSpPr>
        <p:spPr>
          <a:xfrm>
            <a:off x="5150136" y="4232121"/>
            <a:ext cx="136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u="sng" dirty="0">
                <a:latin typeface="Arial" pitchFamily="34" charset="0"/>
                <a:cs typeface="Arial" pitchFamily="34" charset="0"/>
              </a:rPr>
              <a:t>2 Emulsification</a:t>
            </a:r>
            <a:endParaRPr kumimoji="1" lang="ja-JP" altLang="en-US" sz="1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238368" y="4232121"/>
            <a:ext cx="136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u="sng" dirty="0">
                <a:latin typeface="Arial" pitchFamily="34" charset="0"/>
                <a:cs typeface="Arial" pitchFamily="34" charset="0"/>
              </a:rPr>
              <a:t>3 Centrifugation</a:t>
            </a:r>
            <a:endParaRPr kumimoji="1" lang="ja-JP" altLang="en-US" sz="12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047036" y="1412776"/>
            <a:ext cx="1757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u="sng" dirty="0">
                <a:latin typeface="Arial" pitchFamily="34" charset="0"/>
                <a:cs typeface="Arial" pitchFamily="34" charset="0"/>
              </a:rPr>
              <a:t>1 Sample Preparation</a:t>
            </a:r>
            <a:endParaRPr kumimoji="1" lang="ja-JP" altLang="en-US" sz="1200" b="1" u="sng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6660232" y="5517232"/>
            <a:ext cx="3600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395536" y="1124744"/>
            <a:ext cx="432842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900" dirty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英文（原文）と和文に意味または文言に相違があった場合、英文（原文）を有効とする。</a:t>
            </a:r>
            <a:endParaRPr kumimoji="1" lang="ja-JP" altLang="en-US" sz="900" dirty="0">
              <a:solidFill>
                <a:srgbClr val="FF0000"/>
              </a:solidFill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25" name="タイトル 3"/>
          <p:cNvSpPr txBox="1">
            <a:spLocks/>
          </p:cNvSpPr>
          <p:nvPr/>
        </p:nvSpPr>
        <p:spPr>
          <a:xfrm>
            <a:off x="251520" y="188640"/>
            <a:ext cx="8640960" cy="864096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Mini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Parasep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®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SF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Faecal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Parasite Concentrator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6084168" y="2238980"/>
            <a:ext cx="1674774" cy="1498377"/>
            <a:chOff x="6084168" y="2238980"/>
            <a:chExt cx="1674774" cy="1498377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6084168" y="2276872"/>
              <a:ext cx="413896" cy="307777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latin typeface="Arial" pitchFamily="34" charset="0"/>
                  <a:cs typeface="Arial" pitchFamily="34" charset="0"/>
                </a:rPr>
                <a:t>1C</a:t>
              </a:r>
              <a:endParaRPr kumimoji="1" lang="ja-JP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092280" y="3212976"/>
              <a:ext cx="404278" cy="307777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latin typeface="Arial" pitchFamily="34" charset="0"/>
                  <a:cs typeface="Arial" pitchFamily="34" charset="0"/>
                </a:rPr>
                <a:t>1B</a:t>
              </a:r>
              <a:endParaRPr kumimoji="1" lang="ja-JP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254448" y="2473151"/>
              <a:ext cx="413896" cy="307777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400" dirty="0">
                  <a:latin typeface="Arial" pitchFamily="34" charset="0"/>
                  <a:cs typeface="Arial" pitchFamily="34" charset="0"/>
                </a:rPr>
                <a:t>1D</a:t>
              </a:r>
              <a:endParaRPr kumimoji="1" lang="ja-JP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380312" y="2238980"/>
              <a:ext cx="37863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800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filter</a:t>
              </a:r>
              <a:endParaRPr kumimoji="1" lang="ja-JP" altLang="en-US" sz="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6804248" y="3590791"/>
              <a:ext cx="216024" cy="93291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sz="500" dirty="0">
                <a:latin typeface="Adobe Gothic Std B" panose="020B0800000000000000" pitchFamily="34" charset="-128"/>
                <a:ea typeface="Adobe Gothic Std B" panose="020B0800000000000000" pitchFamily="34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6710444" y="3552691"/>
              <a:ext cx="381836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600" dirty="0">
                  <a:latin typeface="Adobe Gothic Std B" panose="020B0800000000000000" pitchFamily="34" charset="-128"/>
                  <a:ea typeface="Adobe Gothic Std B" panose="020B0800000000000000" pitchFamily="34" charset="-128"/>
                </a:rPr>
                <a:t>3.3ml</a:t>
              </a:r>
              <a:endParaRPr kumimoji="1" lang="ja-JP" altLang="en-US" sz="600" dirty="0">
                <a:latin typeface="Adobe Gothic Std B" panose="020B0800000000000000" pitchFamily="34" charset="-128"/>
                <a:ea typeface="Adobe Gothic Std B" panose="020B0800000000000000" pitchFamily="34" charset="-128"/>
              </a:endParaRPr>
            </a:p>
          </p:txBody>
        </p:sp>
      </p:grp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 4"/>
          <p:cNvSpPr txBox="1">
            <a:spLocks/>
          </p:cNvSpPr>
          <p:nvPr/>
        </p:nvSpPr>
        <p:spPr>
          <a:xfrm>
            <a:off x="251520" y="1412776"/>
            <a:ext cx="4464496" cy="4896544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明朝" pitchFamily="18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1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Examination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明朝" pitchFamily="18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飛散らないようゆっくり開ける。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明朝" pitchFamily="18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  4A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蓋を回して外し、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filter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と</a:t>
            </a:r>
            <a:r>
              <a:rPr lang="en-US" altLang="ja-JP" sz="1000" dirty="0">
                <a:latin typeface="Arial" pitchFamily="34" charset="0"/>
                <a:ea typeface="ＭＳ Ｐ明朝" pitchFamily="18" charset="-128"/>
              </a:rPr>
              <a:t>mixing tube </a:t>
            </a: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部分を破棄する。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明朝" pitchFamily="18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  4B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沈査の上の上清を捨てる。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明朝" pitchFamily="18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  4C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生食またはルゴールイオジン液を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1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滴スライド上に滴下する。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明朝" pitchFamily="18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1000" dirty="0">
                <a:latin typeface="Arial" pitchFamily="34" charset="0"/>
                <a:ea typeface="ＭＳ Ｐ明朝" pitchFamily="18" charset="-128"/>
              </a:rPr>
              <a:t>　　　  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その上に沈査を 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1 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明朝" pitchFamily="18" charset="-128"/>
                <a:cs typeface="+mn-cs"/>
              </a:rPr>
              <a:t>滴滴下し、サンプルを混和してカバーガラスで覆う。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明朝" pitchFamily="18" charset="-128"/>
              <a:cs typeface="+mn-cs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4950194" y="1567825"/>
            <a:ext cx="4086302" cy="4525471"/>
            <a:chOff x="4950194" y="1567825"/>
            <a:chExt cx="4086302" cy="4525471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50194" y="2220431"/>
              <a:ext cx="3900011" cy="3872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テキスト ボックス 10"/>
            <p:cNvSpPr txBox="1"/>
            <p:nvPr/>
          </p:nvSpPr>
          <p:spPr>
            <a:xfrm>
              <a:off x="5220072" y="1567825"/>
              <a:ext cx="12282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u="sng" dirty="0">
                  <a:latin typeface="Arial" pitchFamily="34" charset="0"/>
                  <a:cs typeface="Arial" pitchFamily="34" charset="0"/>
                </a:rPr>
                <a:t>4 Examination</a:t>
              </a:r>
              <a:endParaRPr kumimoji="1" lang="ja-JP" altLang="en-US" sz="1200" b="1" u="sng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814288" y="3782647"/>
              <a:ext cx="404278" cy="307777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latin typeface="Arial" pitchFamily="34" charset="0"/>
                  <a:cs typeface="Arial" pitchFamily="34" charset="0"/>
                </a:rPr>
                <a:t>4</a:t>
              </a:r>
              <a:r>
                <a:rPr kumimoji="1" lang="en-US" altLang="ja-JP" sz="1400" dirty="0">
                  <a:latin typeface="Arial" pitchFamily="34" charset="0"/>
                  <a:cs typeface="Arial" pitchFamily="34" charset="0"/>
                </a:rPr>
                <a:t>A</a:t>
              </a:r>
              <a:endParaRPr kumimoji="1" lang="ja-JP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686496" y="3062567"/>
              <a:ext cx="404278" cy="307777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latin typeface="Arial" pitchFamily="34" charset="0"/>
                  <a:cs typeface="Arial" pitchFamily="34" charset="0"/>
                </a:rPr>
                <a:t>4B</a:t>
              </a:r>
              <a:endParaRPr kumimoji="1" lang="ja-JP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8622600" y="4718751"/>
              <a:ext cx="413896" cy="307777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400" dirty="0">
                  <a:latin typeface="Arial" pitchFamily="34" charset="0"/>
                  <a:cs typeface="Arial" pitchFamily="34" charset="0"/>
                </a:rPr>
                <a:t>4C</a:t>
              </a:r>
              <a:endParaRPr kumimoji="1" lang="ja-JP" altLang="en-US" sz="14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直線矢印コネクタ 15"/>
            <p:cNvCxnSpPr/>
            <p:nvPr/>
          </p:nvCxnSpPr>
          <p:spPr>
            <a:xfrm flipV="1">
              <a:off x="6462360" y="3566623"/>
              <a:ext cx="360040" cy="14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 flipH="1">
              <a:off x="7974528" y="3710639"/>
              <a:ext cx="8384" cy="36004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/>
          <p:cNvSpPr txBox="1"/>
          <p:nvPr/>
        </p:nvSpPr>
        <p:spPr>
          <a:xfrm>
            <a:off x="323528" y="1124744"/>
            <a:ext cx="432842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900" dirty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英文（原文）と和文に意味または文言に相違があった場合、英文（原文）を有効とする。</a:t>
            </a:r>
            <a:endParaRPr kumimoji="1" lang="ja-JP" altLang="en-US" sz="900" dirty="0">
              <a:solidFill>
                <a:srgbClr val="FF0000"/>
              </a:solidFill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18" name="タイトル 3"/>
          <p:cNvSpPr txBox="1">
            <a:spLocks/>
          </p:cNvSpPr>
          <p:nvPr/>
        </p:nvSpPr>
        <p:spPr>
          <a:xfrm>
            <a:off x="251520" y="188640"/>
            <a:ext cx="8640960" cy="864096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Mini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Parasep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® 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SF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1" lang="en-US" altLang="ja-JP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Faecal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Parasite Concentrator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7544" y="5085184"/>
            <a:ext cx="4062457" cy="10618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endParaRPr lang="en-US" altLang="ja-JP" sz="1050" b="1" dirty="0">
              <a:latin typeface="Arial" pitchFamily="34" charset="0"/>
              <a:cs typeface="Arial" pitchFamily="34" charset="0"/>
            </a:endParaRPr>
          </a:p>
          <a:p>
            <a:r>
              <a:rPr lang="en-US" altLang="ja-JP" sz="1050" b="1" dirty="0">
                <a:latin typeface="Arial" pitchFamily="34" charset="0"/>
                <a:cs typeface="Arial" pitchFamily="34" charset="0"/>
              </a:rPr>
              <a:t>  Product  Information (concentrators)</a:t>
            </a:r>
            <a:endParaRPr kumimoji="1" lang="en-US" altLang="ja-JP" sz="1050" b="1" dirty="0">
              <a:latin typeface="Arial" pitchFamily="34" charset="0"/>
              <a:cs typeface="Arial" pitchFamily="34" charset="0"/>
            </a:endParaRPr>
          </a:p>
          <a:p>
            <a:r>
              <a:rPr kumimoji="1" lang="en-US" altLang="ja-JP" sz="1050" dirty="0">
                <a:latin typeface="Arial" pitchFamily="34" charset="0"/>
                <a:cs typeface="Arial" pitchFamily="34" charset="0"/>
              </a:rPr>
              <a:t>    Cat# </a:t>
            </a:r>
            <a:r>
              <a:rPr lang="en-GB" altLang="ja-JP" sz="1050" dirty="0">
                <a:latin typeface="Arial" pitchFamily="34" charset="0"/>
                <a:cs typeface="Arial" pitchFamily="34" charset="0"/>
              </a:rPr>
              <a:t>148900</a:t>
            </a:r>
            <a:r>
              <a:rPr kumimoji="1" lang="en-US" altLang="ja-JP" sz="1050" dirty="0">
                <a:latin typeface="Arial" pitchFamily="34" charset="0"/>
                <a:cs typeface="Arial" pitchFamily="34" charset="0"/>
              </a:rPr>
              <a:t> Mini </a:t>
            </a:r>
            <a:r>
              <a:rPr kumimoji="1" lang="en-US" altLang="ja-JP" sz="1050" dirty="0" err="1">
                <a:latin typeface="Arial" pitchFamily="34" charset="0"/>
                <a:cs typeface="Arial" pitchFamily="34" charset="0"/>
              </a:rPr>
              <a:t>Parasep</a:t>
            </a:r>
            <a:r>
              <a:rPr kumimoji="1" lang="en-US" altLang="ja-JP" sz="1050" dirty="0">
                <a:latin typeface="Arial" pitchFamily="34" charset="0"/>
                <a:cs typeface="Arial" pitchFamily="34" charset="0"/>
              </a:rPr>
              <a:t> SF 3.3 mL  w/ 10%</a:t>
            </a:r>
            <a:r>
              <a:rPr lang="ja-JP" altLang="en-US" sz="105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050" dirty="0">
                <a:latin typeface="Arial" pitchFamily="34" charset="0"/>
                <a:cs typeface="Arial" pitchFamily="34" charset="0"/>
              </a:rPr>
              <a:t>FA + Triton X </a:t>
            </a:r>
          </a:p>
          <a:p>
            <a:r>
              <a:rPr kumimoji="1" lang="en-US" altLang="ja-JP" sz="1050" dirty="0">
                <a:latin typeface="Arial" pitchFamily="34" charset="0"/>
                <a:cs typeface="Arial" pitchFamily="34" charset="0"/>
              </a:rPr>
              <a:t>    Cat</a:t>
            </a:r>
            <a:r>
              <a:rPr kumimoji="1" lang="en-US" altLang="ja-JP" sz="1050">
                <a:latin typeface="Arial" pitchFamily="34" charset="0"/>
                <a:cs typeface="Arial" pitchFamily="34" charset="0"/>
              </a:rPr>
              <a:t># 248930 </a:t>
            </a:r>
            <a:r>
              <a:rPr lang="en-US" altLang="ja-JP" sz="1050" dirty="0">
                <a:latin typeface="Arial" pitchFamily="34" charset="0"/>
                <a:cs typeface="Arial" pitchFamily="34" charset="0"/>
              </a:rPr>
              <a:t>Mini Parasep SF 3.3 mL  </a:t>
            </a:r>
            <a:r>
              <a:rPr kumimoji="1" lang="en-US" altLang="ja-JP" sz="1050" dirty="0">
                <a:latin typeface="Arial" pitchFamily="34" charset="0"/>
                <a:cs typeface="Arial" pitchFamily="34" charset="0"/>
              </a:rPr>
              <a:t>w/ AlcorFix </a:t>
            </a:r>
          </a:p>
          <a:p>
            <a:r>
              <a:rPr lang="en-US" altLang="ja-JP" sz="1050" dirty="0">
                <a:latin typeface="Arial" pitchFamily="34" charset="0"/>
                <a:cs typeface="Arial" pitchFamily="34" charset="0"/>
              </a:rPr>
              <a:t>    Cat# </a:t>
            </a:r>
            <a:r>
              <a:rPr lang="en-GB" altLang="ja-JP" sz="1050" dirty="0">
                <a:latin typeface="Arial" pitchFamily="34" charset="0"/>
                <a:cs typeface="Arial" pitchFamily="34" charset="0"/>
              </a:rPr>
              <a:t>148800</a:t>
            </a:r>
            <a:r>
              <a:rPr lang="en-US" altLang="ja-JP" sz="1050" dirty="0">
                <a:latin typeface="Arial" pitchFamily="34" charset="0"/>
                <a:cs typeface="Arial" pitchFamily="34" charset="0"/>
              </a:rPr>
              <a:t> Mini Parasep SF 3.3 mL  w/o Fixative</a:t>
            </a:r>
          </a:p>
          <a:p>
            <a:r>
              <a:rPr kumimoji="1" lang="en-US" altLang="ja-JP" sz="105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altLang="ja-JP" sz="1050" dirty="0">
                <a:latin typeface="Arial" pitchFamily="34" charset="0"/>
                <a:cs typeface="Arial" pitchFamily="34" charset="0"/>
              </a:rPr>
              <a:t>  </a:t>
            </a:r>
            <a:endParaRPr kumimoji="1" lang="ja-JP" altLang="en-US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0" y="332656"/>
            <a:ext cx="4472940" cy="607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4693920" y="260648"/>
            <a:ext cx="4450080" cy="623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/>
              <a:t>20170920</a:t>
            </a:r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262</Words>
  <Application>Microsoft Office PowerPoint</Application>
  <PresentationFormat>画面に合わせる (4:3)</PresentationFormat>
  <Paragraphs>57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Adobe Gothic Std B</vt:lpstr>
      <vt:lpstr>ＭＳ Ｐゴシック</vt:lpstr>
      <vt:lpstr>ＭＳ Ｐ明朝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Denis Japan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 Parasep® Faecal Parasite Concentrator</dc:title>
  <dc:creator>TAKAHASHI Kaoru</dc:creator>
  <cp:lastModifiedBy>NIINO Tomoko (新野 智子)</cp:lastModifiedBy>
  <cp:revision>103</cp:revision>
  <cp:lastPrinted>2017-09-22T05:08:26Z</cp:lastPrinted>
  <dcterms:created xsi:type="dcterms:W3CDTF">2017-03-29T02:37:06Z</dcterms:created>
  <dcterms:modified xsi:type="dcterms:W3CDTF">2017-09-22T05:13:05Z</dcterms:modified>
</cp:coreProperties>
</file>